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DA935C-9C47-4AAC-BDFE-1EA51A1A4FA0}" v="56" dt="2023-02-02T17:14:09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2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46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4251-8757-B627-27D0-A13BB8EA0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EA50E-A230-87F9-28DD-7EFD6E761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BE6A9-550E-BD21-8FDA-5B444EE9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7BE3B-2D3B-BED2-82B7-D5C51C8D5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8254B-D136-0C32-6D34-7F501770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7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DDF81-F310-B1BE-915F-A3D61B66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12FAD-3B35-5403-911F-0A40D0E7B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88D74-470C-BC72-D94C-60FCAB54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411C6-899D-F034-9A73-988A4195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44A32-4296-E76C-ED5A-E022F771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1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58D6C-FBFD-79D4-58C2-D942040EF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0FEF3-55B4-F9DF-BB3F-942229675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38B58-4AA0-1FEA-FF74-31F053F0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BF990-9FF1-9AC6-633B-AB8B0956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678D6-6A3B-6A96-9AB7-B14AD884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8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C7479-51FE-3DDE-6242-79EE851B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BD782-516C-8E42-5369-EEF630DE0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16AC2-CC5F-82E1-23B9-E5C64075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B5CA2-AD0A-F7F7-3110-96E6E9FEB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70100-E9FA-80E1-2697-4822C28F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7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F5F71-C3B9-AC7E-A252-0E531A280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44E44-066D-4DB9-B0CC-E02B5BC2F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57351-C7BA-F3E9-9B67-B9F38E6E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4B3F2-27A1-CDAF-9A2C-38B688F8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B022F-AEFC-7DC0-B7BC-908899FA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2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EF74-84D8-8BE2-72AA-078035FAA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5DFBF-CA34-7E6F-6450-CFDDE1761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76122-DFF9-647D-8A9B-F91105746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46BA0-309D-A192-88BC-E1FD4CB6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6A9D0-A79A-6923-8CE8-559F8646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D4DB2-33E6-D2DB-8667-E34E2E30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3FEB4-6E1D-4B17-5EB0-F8E121CCF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E57E9-4DA9-D6A2-2321-0E4172950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0C330-4FA8-43E1-6B82-51B2FBB2E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805404-DC40-012B-EEFA-0627C4753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DA9A07-09B1-7B81-721C-2B916B911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4AC5BB-B62A-03E9-13F1-12FEE276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4FE555-6677-044B-80B9-B427268D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2D9B48-5E3D-F821-855A-50AAB47B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2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E11A-ACD2-8A82-E973-33C5CEC0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0D00D7-436D-D740-386B-8D0A42BC7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7ADAA-BA2E-6CE6-CCE4-CD5757FF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6DAE5-B3DB-9E93-0AC5-68D1574F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2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B05CE3-4F4B-41DF-6657-4424AB77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56BDFF-45EC-55E6-BC57-0DFFCBC8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3A524-10E1-F90F-F289-77EE4B90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6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8843F-00D5-2FCB-1C20-9E1C52DF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236F-656B-5500-BFC7-D34F929F1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2A6E5-E7A6-956C-5890-B223997C4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36AB3-2D5C-E448-7D3E-B5E9C084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22D3F-8D0B-B180-19DE-6E24D6A4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5348-CC97-29D8-23B8-26984765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F79C-C49D-A50E-6B5D-E4F2DEF8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DDC8F-5A21-252A-1FBA-2A18ED7AB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2DF16-2656-B3B9-7F3C-918E19BAD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EA0B3-487C-9684-2BD9-CD083F1B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26F85-A1B5-AB58-F98B-CF27F0402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4804B-9BFD-39EC-4A00-E90FDFB0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2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E21FFD-0332-6302-8D05-327CBF7C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1DE0B-6168-77BB-83B1-4EF2BDAEB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8425B-7E64-BD92-EFEC-0989712F5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C1F53-35DA-4E8C-8718-58B467C5224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97457-40F8-8575-C1AA-AACC5C30C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26D6E-118D-0730-D704-F13ECCE2E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A9FD-CCD2-4F0D-A657-8B250A0E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05E9-4AA3-3137-3CDC-E5EEB884E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Bernard MT Condensed" panose="02050806060905020404" pitchFamily="18" charset="0"/>
              </a:rPr>
              <a:t>Lewis &amp; Clark High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C62E0-218E-F6EC-A4CA-AA8CFED07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799" y="1825625"/>
            <a:ext cx="5867399" cy="4351338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ernard MT Condensed" panose="02050806060905020404" pitchFamily="18" charset="0"/>
              </a:rPr>
              <a:t>LC Science Pathways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2D6607-8F2B-B93B-D5BE-D84BCA656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5600" y="1825625"/>
            <a:ext cx="5181601" cy="4351338"/>
          </a:xfrm>
        </p:spPr>
        <p:txBody>
          <a:bodyPr/>
          <a:lstStyle/>
          <a:p>
            <a:r>
              <a:rPr lang="en-US" sz="5400" dirty="0">
                <a:latin typeface="Bernard MT Condensed" panose="02050806060905020404" pitchFamily="18" charset="0"/>
              </a:rPr>
              <a:t>LC Course Catalog</a:t>
            </a:r>
          </a:p>
          <a:p>
            <a:endParaRPr lang="en-US" sz="2800" dirty="0">
              <a:latin typeface="Bernard MT Condensed" panose="02050806060905020404" pitchFamily="18" charset="0"/>
            </a:endParaRP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63D495-0854-731F-16E0-829C3719B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2833686"/>
            <a:ext cx="2595564" cy="259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345B215-088A-FD24-F6E2-AD41DBE4E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280" y="2833686"/>
            <a:ext cx="2662239" cy="266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14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F3C9-D2FB-B1C0-94CF-C22A612E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77"/>
            <a:ext cx="10515600" cy="928785"/>
          </a:xfrm>
        </p:spPr>
        <p:txBody>
          <a:bodyPr/>
          <a:lstStyle/>
          <a:p>
            <a:pPr algn="ctr"/>
            <a:r>
              <a:rPr lang="en-US" dirty="0">
                <a:latin typeface="Bernard MT Condensed" panose="02050806060905020404" pitchFamily="18" charset="0"/>
              </a:rPr>
              <a:t>LC Science Pathways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31CF77-FFCF-0FF8-141F-1B6F8440FA32}"/>
              </a:ext>
            </a:extLst>
          </p:cNvPr>
          <p:cNvGrpSpPr/>
          <p:nvPr/>
        </p:nvGrpSpPr>
        <p:grpSpPr>
          <a:xfrm>
            <a:off x="514194" y="788864"/>
            <a:ext cx="10257233" cy="5839199"/>
            <a:chOff x="7708" y="-30845"/>
            <a:chExt cx="8439062" cy="5946505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55FF391F-5DFF-1B7C-1EFC-EF29D3F28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0130" y="496062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5ABF73E-E12E-97A3-2FF0-56FF84094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6590" y="2571750"/>
              <a:ext cx="1428750" cy="106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Farther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14">
              <a:extLst>
                <a:ext uri="{FF2B5EF4-FFF2-40B4-BE49-F238E27FC236}">
                  <a16:creationId xmlns:a16="http://schemas.microsoft.com/office/drawing/2014/main" id="{63915F6C-97BA-6C8A-BB99-D2C569573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640" y="4960620"/>
              <a:ext cx="1428750" cy="955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Further, Farther, 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15">
              <a:extLst>
                <a:ext uri="{FF2B5EF4-FFF2-40B4-BE49-F238E27FC236}">
                  <a16:creationId xmlns:a16="http://schemas.microsoft.com/office/drawing/2014/main" id="{8E6EBB38-8BE8-6070-E342-7100BA9DB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5114" y="2583306"/>
              <a:ext cx="1428750" cy="8801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216">
              <a:extLst>
                <a:ext uri="{FF2B5EF4-FFF2-40B4-BE49-F238E27FC236}">
                  <a16:creationId xmlns:a16="http://schemas.microsoft.com/office/drawing/2014/main" id="{C7A78D5A-FF8D-009A-EEC1-13BD20162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" y="2951511"/>
              <a:ext cx="1428750" cy="106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Environmental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Less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Conceptual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Real World Application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18">
              <a:extLst>
                <a:ext uri="{FF2B5EF4-FFF2-40B4-BE49-F238E27FC236}">
                  <a16:creationId xmlns:a16="http://schemas.microsoft.com/office/drawing/2014/main" id="{ACCE3964-219E-BF8E-B157-06DDABC0C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8" y="1624245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Earth </a:t>
              </a:r>
              <a:r>
                <a:rPr lang="en-US" sz="1400" dirty="0"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&amp;</a:t>
              </a: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Space Science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TBD – Future Course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19">
              <a:extLst>
                <a:ext uri="{FF2B5EF4-FFF2-40B4-BE49-F238E27FC236}">
                  <a16:creationId xmlns:a16="http://schemas.microsoft.com/office/drawing/2014/main" id="{1D2C981F-C661-901D-2CCB-CC8282DCD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8020" y="4960620"/>
              <a:ext cx="1428750" cy="955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Research Based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Science Course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20">
              <a:extLst>
                <a:ext uri="{FF2B5EF4-FFF2-40B4-BE49-F238E27FC236}">
                  <a16:creationId xmlns:a16="http://schemas.microsoft.com/office/drawing/2014/main" id="{26891E37-28D1-5A92-59EB-CC38179D9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7290" y="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Environmental Science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21">
              <a:extLst>
                <a:ext uri="{FF2B5EF4-FFF2-40B4-BE49-F238E27FC236}">
                  <a16:creationId xmlns:a16="http://schemas.microsoft.com/office/drawing/2014/main" id="{099FC768-C615-28C5-6F0F-A251C7807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4860" y="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22">
              <a:extLst>
                <a:ext uri="{FF2B5EF4-FFF2-40B4-BE49-F238E27FC236}">
                  <a16:creationId xmlns:a16="http://schemas.microsoft.com/office/drawing/2014/main" id="{A69F7F91-2D80-BE6F-3A33-821AC3F84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1790" y="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223">
              <a:extLst>
                <a:ext uri="{FF2B5EF4-FFF2-40B4-BE49-F238E27FC236}">
                  <a16:creationId xmlns:a16="http://schemas.microsoft.com/office/drawing/2014/main" id="{379A798E-1DA9-EC5A-E56F-2B322EB78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015" y="2506855"/>
              <a:ext cx="1428750" cy="9526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&amp; Geometry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CAA1F92-528C-96E0-3ADF-FA2B67F435A3}"/>
                </a:ext>
              </a:extLst>
            </p:cNvPr>
            <p:cNvCxnSpPr/>
            <p:nvPr/>
          </p:nvCxnSpPr>
          <p:spPr>
            <a:xfrm>
              <a:off x="2628900" y="5242560"/>
              <a:ext cx="129159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845878B-1BF0-268B-6F5F-D76D6AEEEA14}"/>
                </a:ext>
              </a:extLst>
            </p:cNvPr>
            <p:cNvCxnSpPr/>
            <p:nvPr/>
          </p:nvCxnSpPr>
          <p:spPr>
            <a:xfrm flipV="1">
              <a:off x="5520690" y="3718560"/>
              <a:ext cx="1383030" cy="11963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9379DE5-8602-5B7C-18F3-6544699DD0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77290" y="4111714"/>
              <a:ext cx="560070" cy="7307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222A2F8-340B-7C69-92DA-C33F4DC2EB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3180" y="3543300"/>
              <a:ext cx="691514" cy="13144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E8DDD2A-34CA-74FC-0D9A-F5DEDF7EA7D0}"/>
                </a:ext>
              </a:extLst>
            </p:cNvPr>
            <p:cNvCxnSpPr/>
            <p:nvPr/>
          </p:nvCxnSpPr>
          <p:spPr>
            <a:xfrm flipH="1" flipV="1">
              <a:off x="7688580" y="3718560"/>
              <a:ext cx="11430" cy="10972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 Box 229">
              <a:extLst>
                <a:ext uri="{FF2B5EF4-FFF2-40B4-BE49-F238E27FC236}">
                  <a16:creationId xmlns:a16="http://schemas.microsoft.com/office/drawing/2014/main" id="{0D28884A-DAEB-F713-7BEC-01B79EB43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5518" y="1614927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Anatomy &amp;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30">
              <a:extLst>
                <a:ext uri="{FF2B5EF4-FFF2-40B4-BE49-F238E27FC236}">
                  <a16:creationId xmlns:a16="http://schemas.microsoft.com/office/drawing/2014/main" id="{F83D28BE-DA84-9ED0-CB26-F312E81BC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1663" y="-30845"/>
              <a:ext cx="1428750" cy="9735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 1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Physics C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Calculus Based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261587C-3021-2840-DB4D-302791942A39}"/>
                </a:ext>
              </a:extLst>
            </p:cNvPr>
            <p:cNvCxnSpPr/>
            <p:nvPr/>
          </p:nvCxnSpPr>
          <p:spPr>
            <a:xfrm flipH="1" flipV="1">
              <a:off x="790575" y="2228850"/>
              <a:ext cx="11430" cy="5715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7D05831-8DAA-6472-7237-E135CAC79E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776" y="2228850"/>
              <a:ext cx="1190624" cy="613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327FF6E-57CA-EB62-EC50-AEE166D3608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83682" y="1784220"/>
              <a:ext cx="780068" cy="6816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681C4F8-B980-0354-6BA9-9929ECFBF8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6165" y="1724687"/>
              <a:ext cx="800236" cy="7821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F93698E-31FA-CA91-26B5-95FEC9500C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43802" y="3531870"/>
              <a:ext cx="2242522" cy="14363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E85CD55-88C7-4083-6ABD-E65E580877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92015" y="1724687"/>
              <a:ext cx="3088004" cy="7137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3C61424-4E78-2951-BE67-87AB04056C3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25114" y="2288032"/>
              <a:ext cx="321946" cy="222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49">
            <a:extLst>
              <a:ext uri="{FF2B5EF4-FFF2-40B4-BE49-F238E27FC236}">
                <a16:creationId xmlns:a16="http://schemas.microsoft.com/office/drawing/2014/main" id="{9597254B-DF1F-429B-5920-54A051980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7BA99670-6EDD-7D4B-F390-E9055C78433B}"/>
              </a:ext>
            </a:extLst>
          </p:cNvPr>
          <p:cNvSpPr/>
          <p:nvPr/>
        </p:nvSpPr>
        <p:spPr>
          <a:xfrm rot="16200000">
            <a:off x="5534464" y="-2149380"/>
            <a:ext cx="887920" cy="8418751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BE04E6D-665A-6798-7BFD-9D3F87370602}"/>
              </a:ext>
            </a:extLst>
          </p:cNvPr>
          <p:cNvCxnSpPr>
            <a:cxnSpLocks/>
          </p:cNvCxnSpPr>
          <p:nvPr/>
        </p:nvCxnSpPr>
        <p:spPr>
          <a:xfrm>
            <a:off x="5756213" y="3812875"/>
            <a:ext cx="3397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9B4741F-CF2F-D19E-7A97-0CB4FFC5AFED}"/>
              </a:ext>
            </a:extLst>
          </p:cNvPr>
          <p:cNvCxnSpPr>
            <a:cxnSpLocks/>
          </p:cNvCxnSpPr>
          <p:nvPr/>
        </p:nvCxnSpPr>
        <p:spPr>
          <a:xfrm>
            <a:off x="7345680" y="6232738"/>
            <a:ext cx="135153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49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F3C9-D2FB-B1C0-94CF-C22A612E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77"/>
            <a:ext cx="10515600" cy="92878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ernard MT Condensed" panose="02050806060905020404" pitchFamily="18" charset="0"/>
              </a:rPr>
              <a:t>Conceptually Focused Science Pathways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31CF77-FFCF-0FF8-141F-1B6F8440FA32}"/>
              </a:ext>
            </a:extLst>
          </p:cNvPr>
          <p:cNvGrpSpPr/>
          <p:nvPr/>
        </p:nvGrpSpPr>
        <p:grpSpPr>
          <a:xfrm>
            <a:off x="514194" y="788864"/>
            <a:ext cx="10257233" cy="5839199"/>
            <a:chOff x="7708" y="-30845"/>
            <a:chExt cx="8439062" cy="5946505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55FF391F-5DFF-1B7C-1EFC-EF29D3F28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0130" y="4960620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5ABF73E-E12E-97A3-2FF0-56FF84094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6590" y="2571750"/>
              <a:ext cx="1428750" cy="106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Farther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14">
              <a:extLst>
                <a:ext uri="{FF2B5EF4-FFF2-40B4-BE49-F238E27FC236}">
                  <a16:creationId xmlns:a16="http://schemas.microsoft.com/office/drawing/2014/main" id="{63915F6C-97BA-6C8A-BB99-D2C569573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640" y="4960620"/>
              <a:ext cx="1428750" cy="955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Further, Farther, 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15">
              <a:extLst>
                <a:ext uri="{FF2B5EF4-FFF2-40B4-BE49-F238E27FC236}">
                  <a16:creationId xmlns:a16="http://schemas.microsoft.com/office/drawing/2014/main" id="{8E6EBB38-8BE8-6070-E342-7100BA9DB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5114" y="2583306"/>
              <a:ext cx="1428750" cy="8801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216">
              <a:extLst>
                <a:ext uri="{FF2B5EF4-FFF2-40B4-BE49-F238E27FC236}">
                  <a16:creationId xmlns:a16="http://schemas.microsoft.com/office/drawing/2014/main" id="{C7A78D5A-FF8D-009A-EEC1-13BD20162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" y="2951511"/>
              <a:ext cx="1428750" cy="10629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Environmental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Less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Conceptual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Real World Application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18">
              <a:extLst>
                <a:ext uri="{FF2B5EF4-FFF2-40B4-BE49-F238E27FC236}">
                  <a16:creationId xmlns:a16="http://schemas.microsoft.com/office/drawing/2014/main" id="{ACCE3964-219E-BF8E-B157-06DDABC0C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8" y="1624245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Earth </a:t>
              </a:r>
              <a:r>
                <a:rPr lang="en-US" sz="1400" dirty="0"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&amp;</a:t>
              </a: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Space Science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TBD – Future Course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19">
              <a:extLst>
                <a:ext uri="{FF2B5EF4-FFF2-40B4-BE49-F238E27FC236}">
                  <a16:creationId xmlns:a16="http://schemas.microsoft.com/office/drawing/2014/main" id="{1D2C981F-C661-901D-2CCB-CC8282DCD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8020" y="4960620"/>
              <a:ext cx="1428750" cy="955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Research Based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Science Course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20">
              <a:extLst>
                <a:ext uri="{FF2B5EF4-FFF2-40B4-BE49-F238E27FC236}">
                  <a16:creationId xmlns:a16="http://schemas.microsoft.com/office/drawing/2014/main" id="{26891E37-28D1-5A92-59EB-CC38179D9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7290" y="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Environmental Science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21">
              <a:extLst>
                <a:ext uri="{FF2B5EF4-FFF2-40B4-BE49-F238E27FC236}">
                  <a16:creationId xmlns:a16="http://schemas.microsoft.com/office/drawing/2014/main" id="{099FC768-C615-28C5-6F0F-A251C7807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4860" y="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22">
              <a:extLst>
                <a:ext uri="{FF2B5EF4-FFF2-40B4-BE49-F238E27FC236}">
                  <a16:creationId xmlns:a16="http://schemas.microsoft.com/office/drawing/2014/main" id="{A69F7F91-2D80-BE6F-3A33-821AC3F84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1790" y="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223">
              <a:extLst>
                <a:ext uri="{FF2B5EF4-FFF2-40B4-BE49-F238E27FC236}">
                  <a16:creationId xmlns:a16="http://schemas.microsoft.com/office/drawing/2014/main" id="{379A798E-1DA9-EC5A-E56F-2B322EB78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015" y="2506855"/>
              <a:ext cx="1428750" cy="9526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&amp; Geometry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CAA1F92-528C-96E0-3ADF-FA2B67F435A3}"/>
                </a:ext>
              </a:extLst>
            </p:cNvPr>
            <p:cNvCxnSpPr/>
            <p:nvPr/>
          </p:nvCxnSpPr>
          <p:spPr>
            <a:xfrm>
              <a:off x="2628900" y="5242560"/>
              <a:ext cx="129159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845878B-1BF0-268B-6F5F-D76D6AEEEA14}"/>
                </a:ext>
              </a:extLst>
            </p:cNvPr>
            <p:cNvCxnSpPr/>
            <p:nvPr/>
          </p:nvCxnSpPr>
          <p:spPr>
            <a:xfrm flipV="1">
              <a:off x="5520690" y="3718560"/>
              <a:ext cx="1383030" cy="11963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9379DE5-8602-5B7C-18F3-6544699DD0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77290" y="4111714"/>
              <a:ext cx="560070" cy="7307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222A2F8-340B-7C69-92DA-C33F4DC2EB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3180" y="3543300"/>
              <a:ext cx="691514" cy="13144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E8DDD2A-34CA-74FC-0D9A-F5DEDF7EA7D0}"/>
                </a:ext>
              </a:extLst>
            </p:cNvPr>
            <p:cNvCxnSpPr/>
            <p:nvPr/>
          </p:nvCxnSpPr>
          <p:spPr>
            <a:xfrm flipH="1" flipV="1">
              <a:off x="7688580" y="3718560"/>
              <a:ext cx="11430" cy="10972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 Box 229">
              <a:extLst>
                <a:ext uri="{FF2B5EF4-FFF2-40B4-BE49-F238E27FC236}">
                  <a16:creationId xmlns:a16="http://schemas.microsoft.com/office/drawing/2014/main" id="{0D28884A-DAEB-F713-7BEC-01B79EB43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5518" y="1614927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Anatomy &amp;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30">
              <a:extLst>
                <a:ext uri="{FF2B5EF4-FFF2-40B4-BE49-F238E27FC236}">
                  <a16:creationId xmlns:a16="http://schemas.microsoft.com/office/drawing/2014/main" id="{F83D28BE-DA84-9ED0-CB26-F312E81BC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1663" y="-30845"/>
              <a:ext cx="1428750" cy="1028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 1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Physics C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Calculus Based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261587C-3021-2840-DB4D-302791942A39}"/>
                </a:ext>
              </a:extLst>
            </p:cNvPr>
            <p:cNvCxnSpPr/>
            <p:nvPr/>
          </p:nvCxnSpPr>
          <p:spPr>
            <a:xfrm flipH="1" flipV="1">
              <a:off x="790575" y="2228850"/>
              <a:ext cx="11430" cy="5715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7D05831-8DAA-6472-7237-E135CAC79E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776" y="2228850"/>
              <a:ext cx="1190624" cy="613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327FF6E-57CA-EB62-EC50-AEE166D3608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83682" y="1784220"/>
              <a:ext cx="780068" cy="6816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681C4F8-B980-0354-6BA9-9929ECFBF8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6165" y="1724687"/>
              <a:ext cx="800236" cy="7821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F93698E-31FA-CA91-26B5-95FEC9500C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43802" y="3531870"/>
              <a:ext cx="2242522" cy="14363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E85CD55-88C7-4083-6ABD-E65E580877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92015" y="1724687"/>
              <a:ext cx="3088004" cy="7137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3C61424-4E78-2951-BE67-87AB04056C3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25114" y="2288032"/>
              <a:ext cx="321946" cy="222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49">
            <a:extLst>
              <a:ext uri="{FF2B5EF4-FFF2-40B4-BE49-F238E27FC236}">
                <a16:creationId xmlns:a16="http://schemas.microsoft.com/office/drawing/2014/main" id="{9597254B-DF1F-429B-5920-54A051980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7BA99670-6EDD-7D4B-F390-E9055C78433B}"/>
              </a:ext>
            </a:extLst>
          </p:cNvPr>
          <p:cNvSpPr/>
          <p:nvPr/>
        </p:nvSpPr>
        <p:spPr>
          <a:xfrm rot="16200000">
            <a:off x="5534464" y="-2149380"/>
            <a:ext cx="887920" cy="8418751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55930B2-C570-B8FA-4DE7-49E5F227526C}"/>
              </a:ext>
            </a:extLst>
          </p:cNvPr>
          <p:cNvCxnSpPr>
            <a:cxnSpLocks/>
          </p:cNvCxnSpPr>
          <p:nvPr/>
        </p:nvCxnSpPr>
        <p:spPr>
          <a:xfrm>
            <a:off x="5756213" y="3812875"/>
            <a:ext cx="3397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4EBED69-0131-FF44-89F3-574FD7C9EE58}"/>
              </a:ext>
            </a:extLst>
          </p:cNvPr>
          <p:cNvCxnSpPr>
            <a:cxnSpLocks/>
          </p:cNvCxnSpPr>
          <p:nvPr/>
        </p:nvCxnSpPr>
        <p:spPr>
          <a:xfrm>
            <a:off x="7345680" y="6232738"/>
            <a:ext cx="135153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77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F3C9-D2FB-B1C0-94CF-C22A612E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77"/>
            <a:ext cx="10515600" cy="928785"/>
          </a:xfrm>
        </p:spPr>
        <p:txBody>
          <a:bodyPr/>
          <a:lstStyle/>
          <a:p>
            <a:pPr algn="ctr"/>
            <a:r>
              <a:rPr lang="en-US" dirty="0">
                <a:latin typeface="Bernard MT Condensed" panose="02050806060905020404" pitchFamily="18" charset="0"/>
              </a:rPr>
              <a:t>College Ready Science Pathways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31CF77-FFCF-0FF8-141F-1B6F8440FA32}"/>
              </a:ext>
            </a:extLst>
          </p:cNvPr>
          <p:cNvGrpSpPr/>
          <p:nvPr/>
        </p:nvGrpSpPr>
        <p:grpSpPr>
          <a:xfrm>
            <a:off x="514194" y="788864"/>
            <a:ext cx="10257233" cy="5839199"/>
            <a:chOff x="7708" y="-30845"/>
            <a:chExt cx="8439062" cy="5946505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55FF391F-5DFF-1B7C-1EFC-EF29D3F28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0130" y="4960620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5ABF73E-E12E-97A3-2FF0-56FF84094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6590" y="2571750"/>
              <a:ext cx="1428750" cy="106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Farther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14">
              <a:extLst>
                <a:ext uri="{FF2B5EF4-FFF2-40B4-BE49-F238E27FC236}">
                  <a16:creationId xmlns:a16="http://schemas.microsoft.com/office/drawing/2014/main" id="{63915F6C-97BA-6C8A-BB99-D2C569573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640" y="4960620"/>
              <a:ext cx="1428750" cy="955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Further, Farther, 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15">
              <a:extLst>
                <a:ext uri="{FF2B5EF4-FFF2-40B4-BE49-F238E27FC236}">
                  <a16:creationId xmlns:a16="http://schemas.microsoft.com/office/drawing/2014/main" id="{8E6EBB38-8BE8-6070-E342-7100BA9DB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5114" y="2583306"/>
              <a:ext cx="1428750" cy="8801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216">
              <a:extLst>
                <a:ext uri="{FF2B5EF4-FFF2-40B4-BE49-F238E27FC236}">
                  <a16:creationId xmlns:a16="http://schemas.microsoft.com/office/drawing/2014/main" id="{C7A78D5A-FF8D-009A-EEC1-13BD20162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" y="2951511"/>
              <a:ext cx="1428750" cy="106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Environmental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Less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Conceptual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Real World Application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18">
              <a:extLst>
                <a:ext uri="{FF2B5EF4-FFF2-40B4-BE49-F238E27FC236}">
                  <a16:creationId xmlns:a16="http://schemas.microsoft.com/office/drawing/2014/main" id="{ACCE3964-219E-BF8E-B157-06DDABC0C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8" y="1624245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Earth </a:t>
              </a:r>
              <a:r>
                <a:rPr lang="en-US" sz="1400" dirty="0"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&amp;</a:t>
              </a: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Space Science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TBD – Future Course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19">
              <a:extLst>
                <a:ext uri="{FF2B5EF4-FFF2-40B4-BE49-F238E27FC236}">
                  <a16:creationId xmlns:a16="http://schemas.microsoft.com/office/drawing/2014/main" id="{1D2C981F-C661-901D-2CCB-CC8282DCD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8020" y="4960620"/>
              <a:ext cx="1428750" cy="955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Research Based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Science Course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20">
              <a:extLst>
                <a:ext uri="{FF2B5EF4-FFF2-40B4-BE49-F238E27FC236}">
                  <a16:creationId xmlns:a16="http://schemas.microsoft.com/office/drawing/2014/main" id="{26891E37-28D1-5A92-59EB-CC38179D9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7290" y="0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Environmental Science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21">
              <a:extLst>
                <a:ext uri="{FF2B5EF4-FFF2-40B4-BE49-F238E27FC236}">
                  <a16:creationId xmlns:a16="http://schemas.microsoft.com/office/drawing/2014/main" id="{099FC768-C615-28C5-6F0F-A251C7807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4860" y="0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22">
              <a:extLst>
                <a:ext uri="{FF2B5EF4-FFF2-40B4-BE49-F238E27FC236}">
                  <a16:creationId xmlns:a16="http://schemas.microsoft.com/office/drawing/2014/main" id="{A69F7F91-2D80-BE6F-3A33-821AC3F84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1790" y="0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223">
              <a:extLst>
                <a:ext uri="{FF2B5EF4-FFF2-40B4-BE49-F238E27FC236}">
                  <a16:creationId xmlns:a16="http://schemas.microsoft.com/office/drawing/2014/main" id="{379A798E-1DA9-EC5A-E56F-2B322EB78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015" y="2506855"/>
              <a:ext cx="1428750" cy="9526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&amp; Geometry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CAA1F92-528C-96E0-3ADF-FA2B67F435A3}"/>
                </a:ext>
              </a:extLst>
            </p:cNvPr>
            <p:cNvCxnSpPr/>
            <p:nvPr/>
          </p:nvCxnSpPr>
          <p:spPr>
            <a:xfrm>
              <a:off x="2628900" y="5242560"/>
              <a:ext cx="129159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845878B-1BF0-268B-6F5F-D76D6AEEEA14}"/>
                </a:ext>
              </a:extLst>
            </p:cNvPr>
            <p:cNvCxnSpPr/>
            <p:nvPr/>
          </p:nvCxnSpPr>
          <p:spPr>
            <a:xfrm flipV="1">
              <a:off x="5520690" y="3718560"/>
              <a:ext cx="1383030" cy="11963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9379DE5-8602-5B7C-18F3-6544699DD0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77290" y="4111714"/>
              <a:ext cx="560070" cy="7307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222A2F8-340B-7C69-92DA-C33F4DC2EB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3180" y="3543300"/>
              <a:ext cx="691514" cy="13144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E8DDD2A-34CA-74FC-0D9A-F5DEDF7EA7D0}"/>
                </a:ext>
              </a:extLst>
            </p:cNvPr>
            <p:cNvCxnSpPr/>
            <p:nvPr/>
          </p:nvCxnSpPr>
          <p:spPr>
            <a:xfrm flipH="1" flipV="1">
              <a:off x="7688580" y="3718560"/>
              <a:ext cx="11430" cy="10972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 Box 229">
              <a:extLst>
                <a:ext uri="{FF2B5EF4-FFF2-40B4-BE49-F238E27FC236}">
                  <a16:creationId xmlns:a16="http://schemas.microsoft.com/office/drawing/2014/main" id="{0D28884A-DAEB-F713-7BEC-01B79EB43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5518" y="1614927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Anatomy &amp;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Physiology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30">
              <a:extLst>
                <a:ext uri="{FF2B5EF4-FFF2-40B4-BE49-F238E27FC236}">
                  <a16:creationId xmlns:a16="http://schemas.microsoft.com/office/drawing/2014/main" id="{F83D28BE-DA84-9ED0-CB26-F312E81BC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1663" y="-30845"/>
              <a:ext cx="1428750" cy="10287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 1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Physics C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Calculus Based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261587C-3021-2840-DB4D-302791942A39}"/>
                </a:ext>
              </a:extLst>
            </p:cNvPr>
            <p:cNvCxnSpPr/>
            <p:nvPr/>
          </p:nvCxnSpPr>
          <p:spPr>
            <a:xfrm flipH="1" flipV="1">
              <a:off x="790575" y="2228850"/>
              <a:ext cx="11430" cy="5715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7D05831-8DAA-6472-7237-E135CAC79E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776" y="2228850"/>
              <a:ext cx="1190624" cy="613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327FF6E-57CA-EB62-EC50-AEE166D3608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83682" y="1784220"/>
              <a:ext cx="780068" cy="6816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681C4F8-B980-0354-6BA9-9929ECFBF8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6165" y="1724687"/>
              <a:ext cx="800236" cy="7821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F93698E-31FA-CA91-26B5-95FEC9500C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43802" y="3531870"/>
              <a:ext cx="2242522" cy="14363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E85CD55-88C7-4083-6ABD-E65E580877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92015" y="1724687"/>
              <a:ext cx="3088004" cy="7137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3C61424-4E78-2951-BE67-87AB04056C3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25114" y="2288032"/>
              <a:ext cx="321946" cy="222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49">
            <a:extLst>
              <a:ext uri="{FF2B5EF4-FFF2-40B4-BE49-F238E27FC236}">
                <a16:creationId xmlns:a16="http://schemas.microsoft.com/office/drawing/2014/main" id="{9597254B-DF1F-429B-5920-54A051980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7BA99670-6EDD-7D4B-F390-E9055C78433B}"/>
              </a:ext>
            </a:extLst>
          </p:cNvPr>
          <p:cNvSpPr/>
          <p:nvPr/>
        </p:nvSpPr>
        <p:spPr>
          <a:xfrm rot="16200000">
            <a:off x="5534464" y="-2149380"/>
            <a:ext cx="887920" cy="8418751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B550A4C-EA41-5B8C-50F5-3BAB087F6577}"/>
              </a:ext>
            </a:extLst>
          </p:cNvPr>
          <p:cNvCxnSpPr>
            <a:cxnSpLocks/>
          </p:cNvCxnSpPr>
          <p:nvPr/>
        </p:nvCxnSpPr>
        <p:spPr>
          <a:xfrm>
            <a:off x="5756213" y="3812875"/>
            <a:ext cx="3397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FC644AA-2A51-1771-1950-21211E6C8D3E}"/>
              </a:ext>
            </a:extLst>
          </p:cNvPr>
          <p:cNvCxnSpPr>
            <a:cxnSpLocks/>
          </p:cNvCxnSpPr>
          <p:nvPr/>
        </p:nvCxnSpPr>
        <p:spPr>
          <a:xfrm>
            <a:off x="7345680" y="6232738"/>
            <a:ext cx="135153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35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F3C9-D2FB-B1C0-94CF-C22A612E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77"/>
            <a:ext cx="10515600" cy="928785"/>
          </a:xfrm>
        </p:spPr>
        <p:txBody>
          <a:bodyPr/>
          <a:lstStyle/>
          <a:p>
            <a:pPr algn="ctr"/>
            <a:r>
              <a:rPr lang="en-US" dirty="0">
                <a:latin typeface="Bernard MT Condensed" panose="02050806060905020404" pitchFamily="18" charset="0"/>
              </a:rPr>
              <a:t>STEM Majors Honors/AP Science Pathways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31CF77-FFCF-0FF8-141F-1B6F8440FA32}"/>
              </a:ext>
            </a:extLst>
          </p:cNvPr>
          <p:cNvGrpSpPr/>
          <p:nvPr/>
        </p:nvGrpSpPr>
        <p:grpSpPr>
          <a:xfrm>
            <a:off x="514194" y="788864"/>
            <a:ext cx="10257233" cy="5839199"/>
            <a:chOff x="7708" y="-30845"/>
            <a:chExt cx="8439062" cy="5946505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55FF391F-5DFF-1B7C-1EFC-EF29D3F28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0130" y="496062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5ABF73E-E12E-97A3-2FF0-56FF84094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6590" y="2571750"/>
              <a:ext cx="1428750" cy="10629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Farther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14">
              <a:extLst>
                <a:ext uri="{FF2B5EF4-FFF2-40B4-BE49-F238E27FC236}">
                  <a16:creationId xmlns:a16="http://schemas.microsoft.com/office/drawing/2014/main" id="{63915F6C-97BA-6C8A-BB99-D2C569573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640" y="4960620"/>
              <a:ext cx="1428750" cy="9550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Further, Farther, 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15">
              <a:extLst>
                <a:ext uri="{FF2B5EF4-FFF2-40B4-BE49-F238E27FC236}">
                  <a16:creationId xmlns:a16="http://schemas.microsoft.com/office/drawing/2014/main" id="{8E6EBB38-8BE8-6070-E342-7100BA9DB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5114" y="2583306"/>
              <a:ext cx="1428750" cy="8801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216">
              <a:extLst>
                <a:ext uri="{FF2B5EF4-FFF2-40B4-BE49-F238E27FC236}">
                  <a16:creationId xmlns:a16="http://schemas.microsoft.com/office/drawing/2014/main" id="{C7A78D5A-FF8D-009A-EEC1-13BD20162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" y="2951511"/>
              <a:ext cx="1428750" cy="106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Environmental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Less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Conceptual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Real World Application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18">
              <a:extLst>
                <a:ext uri="{FF2B5EF4-FFF2-40B4-BE49-F238E27FC236}">
                  <a16:creationId xmlns:a16="http://schemas.microsoft.com/office/drawing/2014/main" id="{ACCE3964-219E-BF8E-B157-06DDABC0C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8" y="1624245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Earth </a:t>
              </a:r>
              <a:r>
                <a:rPr lang="en-US" sz="1400" dirty="0"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&amp;</a:t>
              </a: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Space Science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TBD – Future Course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19">
              <a:extLst>
                <a:ext uri="{FF2B5EF4-FFF2-40B4-BE49-F238E27FC236}">
                  <a16:creationId xmlns:a16="http://schemas.microsoft.com/office/drawing/2014/main" id="{1D2C981F-C661-901D-2CCB-CC8282DCD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8020" y="4960620"/>
              <a:ext cx="1428750" cy="9550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Research Based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Science Course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20">
              <a:extLst>
                <a:ext uri="{FF2B5EF4-FFF2-40B4-BE49-F238E27FC236}">
                  <a16:creationId xmlns:a16="http://schemas.microsoft.com/office/drawing/2014/main" id="{26891E37-28D1-5A92-59EB-CC38179D9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7290" y="0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Environmental Science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21">
              <a:extLst>
                <a:ext uri="{FF2B5EF4-FFF2-40B4-BE49-F238E27FC236}">
                  <a16:creationId xmlns:a16="http://schemas.microsoft.com/office/drawing/2014/main" id="{099FC768-C615-28C5-6F0F-A251C7807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4860" y="0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22">
              <a:extLst>
                <a:ext uri="{FF2B5EF4-FFF2-40B4-BE49-F238E27FC236}">
                  <a16:creationId xmlns:a16="http://schemas.microsoft.com/office/drawing/2014/main" id="{A69F7F91-2D80-BE6F-3A33-821AC3F84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1790" y="0"/>
              <a:ext cx="1428750" cy="552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223">
              <a:extLst>
                <a:ext uri="{FF2B5EF4-FFF2-40B4-BE49-F238E27FC236}">
                  <a16:creationId xmlns:a16="http://schemas.microsoft.com/office/drawing/2014/main" id="{379A798E-1DA9-EC5A-E56F-2B322EB78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015" y="2506855"/>
              <a:ext cx="1428750" cy="9526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&amp; Geometry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CAA1F92-528C-96E0-3ADF-FA2B67F435A3}"/>
                </a:ext>
              </a:extLst>
            </p:cNvPr>
            <p:cNvCxnSpPr/>
            <p:nvPr/>
          </p:nvCxnSpPr>
          <p:spPr>
            <a:xfrm>
              <a:off x="2628900" y="5242560"/>
              <a:ext cx="129159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845878B-1BF0-268B-6F5F-D76D6AEEEA14}"/>
                </a:ext>
              </a:extLst>
            </p:cNvPr>
            <p:cNvCxnSpPr/>
            <p:nvPr/>
          </p:nvCxnSpPr>
          <p:spPr>
            <a:xfrm flipV="1">
              <a:off x="5520690" y="3718560"/>
              <a:ext cx="1383030" cy="11963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9379DE5-8602-5B7C-18F3-6544699DD0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77290" y="4111714"/>
              <a:ext cx="560070" cy="7307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222A2F8-340B-7C69-92DA-C33F4DC2EB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3180" y="3543300"/>
              <a:ext cx="691514" cy="13144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E8DDD2A-34CA-74FC-0D9A-F5DEDF7EA7D0}"/>
                </a:ext>
              </a:extLst>
            </p:cNvPr>
            <p:cNvCxnSpPr/>
            <p:nvPr/>
          </p:nvCxnSpPr>
          <p:spPr>
            <a:xfrm flipH="1" flipV="1">
              <a:off x="7688580" y="3718560"/>
              <a:ext cx="11430" cy="10972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 Box 229">
              <a:extLst>
                <a:ext uri="{FF2B5EF4-FFF2-40B4-BE49-F238E27FC236}">
                  <a16:creationId xmlns:a16="http://schemas.microsoft.com/office/drawing/2014/main" id="{0D28884A-DAEB-F713-7BEC-01B79EB43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5518" y="1614927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Anatomy &amp;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30">
              <a:extLst>
                <a:ext uri="{FF2B5EF4-FFF2-40B4-BE49-F238E27FC236}">
                  <a16:creationId xmlns:a16="http://schemas.microsoft.com/office/drawing/2014/main" id="{F83D28BE-DA84-9ED0-CB26-F312E81BC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1663" y="-30845"/>
              <a:ext cx="1428750" cy="10287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 1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Physics C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Calculus Based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261587C-3021-2840-DB4D-302791942A39}"/>
                </a:ext>
              </a:extLst>
            </p:cNvPr>
            <p:cNvCxnSpPr/>
            <p:nvPr/>
          </p:nvCxnSpPr>
          <p:spPr>
            <a:xfrm flipH="1" flipV="1">
              <a:off x="790575" y="2228850"/>
              <a:ext cx="11430" cy="5715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7D05831-8DAA-6472-7237-E135CAC79E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776" y="2228850"/>
              <a:ext cx="1190624" cy="613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327FF6E-57CA-EB62-EC50-AEE166D3608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83682" y="1784220"/>
              <a:ext cx="780068" cy="6816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681C4F8-B980-0354-6BA9-9929ECFBF8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6165" y="1724687"/>
              <a:ext cx="800236" cy="7821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F93698E-31FA-CA91-26B5-95FEC9500C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43802" y="3531870"/>
              <a:ext cx="2242522" cy="14363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E85CD55-88C7-4083-6ABD-E65E580877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92015" y="1724687"/>
              <a:ext cx="3088004" cy="7137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3C61424-4E78-2951-BE67-87AB04056C3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25114" y="2288032"/>
              <a:ext cx="321946" cy="222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49">
            <a:extLst>
              <a:ext uri="{FF2B5EF4-FFF2-40B4-BE49-F238E27FC236}">
                <a16:creationId xmlns:a16="http://schemas.microsoft.com/office/drawing/2014/main" id="{9597254B-DF1F-429B-5920-54A051980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7BA99670-6EDD-7D4B-F390-E9055C78433B}"/>
              </a:ext>
            </a:extLst>
          </p:cNvPr>
          <p:cNvSpPr/>
          <p:nvPr/>
        </p:nvSpPr>
        <p:spPr>
          <a:xfrm rot="16200000">
            <a:off x="5534464" y="-2149380"/>
            <a:ext cx="887920" cy="8418751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E6BBB78-ACFA-77A1-3F22-54DAA9DD7812}"/>
              </a:ext>
            </a:extLst>
          </p:cNvPr>
          <p:cNvCxnSpPr>
            <a:cxnSpLocks/>
          </p:cNvCxnSpPr>
          <p:nvPr/>
        </p:nvCxnSpPr>
        <p:spPr>
          <a:xfrm>
            <a:off x="5756213" y="3812875"/>
            <a:ext cx="3397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018B4CA-53EF-2E68-7D83-E41F63E3AB92}"/>
              </a:ext>
            </a:extLst>
          </p:cNvPr>
          <p:cNvCxnSpPr>
            <a:cxnSpLocks/>
          </p:cNvCxnSpPr>
          <p:nvPr/>
        </p:nvCxnSpPr>
        <p:spPr>
          <a:xfrm>
            <a:off x="7345680" y="6232738"/>
            <a:ext cx="135153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59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F3C9-D2FB-B1C0-94CF-C22A612E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77"/>
            <a:ext cx="10515600" cy="928785"/>
          </a:xfrm>
        </p:spPr>
        <p:txBody>
          <a:bodyPr/>
          <a:lstStyle/>
          <a:p>
            <a:pPr algn="ctr"/>
            <a:r>
              <a:rPr lang="en-US" dirty="0">
                <a:latin typeface="Bernard MT Condensed" panose="02050806060905020404" pitchFamily="18" charset="0"/>
              </a:rPr>
              <a:t>LC Science Pathways Biomedical Focus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31CF77-FFCF-0FF8-141F-1B6F8440FA32}"/>
              </a:ext>
            </a:extLst>
          </p:cNvPr>
          <p:cNvGrpSpPr/>
          <p:nvPr/>
        </p:nvGrpSpPr>
        <p:grpSpPr>
          <a:xfrm>
            <a:off x="733506" y="1414569"/>
            <a:ext cx="9940979" cy="4908837"/>
            <a:chOff x="178754" y="610476"/>
            <a:chExt cx="8178867" cy="4999047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55FF391F-5DFF-1B7C-1EFC-EF29D3F28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0130" y="496062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5ABF73E-E12E-97A3-2FF0-56FF84094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3685" y="2895294"/>
              <a:ext cx="1654000" cy="9526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Further, Farther, 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14">
              <a:extLst>
                <a:ext uri="{FF2B5EF4-FFF2-40B4-BE49-F238E27FC236}">
                  <a16:creationId xmlns:a16="http://schemas.microsoft.com/office/drawing/2014/main" id="{63915F6C-97BA-6C8A-BB99-D2C569573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6310" y="4654483"/>
              <a:ext cx="1428750" cy="955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Further, Farther, 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15">
              <a:extLst>
                <a:ext uri="{FF2B5EF4-FFF2-40B4-BE49-F238E27FC236}">
                  <a16:creationId xmlns:a16="http://schemas.microsoft.com/office/drawing/2014/main" id="{8E6EBB38-8BE8-6070-E342-7100BA9DB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1279" y="3612517"/>
              <a:ext cx="1428750" cy="8801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19">
              <a:extLst>
                <a:ext uri="{FF2B5EF4-FFF2-40B4-BE49-F238E27FC236}">
                  <a16:creationId xmlns:a16="http://schemas.microsoft.com/office/drawing/2014/main" id="{1D2C981F-C661-901D-2CCB-CC8282DCD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8871" y="4868465"/>
              <a:ext cx="1428750" cy="7367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Principles of Biomedical Science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PLTW Year 1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20">
              <a:extLst>
                <a:ext uri="{FF2B5EF4-FFF2-40B4-BE49-F238E27FC236}">
                  <a16:creationId xmlns:a16="http://schemas.microsoft.com/office/drawing/2014/main" id="{26891E37-28D1-5A92-59EB-CC38179D9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754" y="614238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Environmental Science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21">
              <a:extLst>
                <a:ext uri="{FF2B5EF4-FFF2-40B4-BE49-F238E27FC236}">
                  <a16:creationId xmlns:a16="http://schemas.microsoft.com/office/drawing/2014/main" id="{099FC768-C615-28C5-6F0F-A251C7807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4186" y="619705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22">
              <a:extLst>
                <a:ext uri="{FF2B5EF4-FFF2-40B4-BE49-F238E27FC236}">
                  <a16:creationId xmlns:a16="http://schemas.microsoft.com/office/drawing/2014/main" id="{A69F7F91-2D80-BE6F-3A33-821AC3F84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470" y="610476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CAA1F92-528C-96E0-3ADF-FA2B67F435A3}"/>
                </a:ext>
              </a:extLst>
            </p:cNvPr>
            <p:cNvCxnSpPr>
              <a:cxnSpLocks/>
            </p:cNvCxnSpPr>
            <p:nvPr/>
          </p:nvCxnSpPr>
          <p:spPr>
            <a:xfrm>
              <a:off x="2628900" y="5242560"/>
              <a:ext cx="12347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222A2F8-340B-7C69-92DA-C33F4DC2EB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54504" y="4552462"/>
              <a:ext cx="0" cy="354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E8DDD2A-34CA-74FC-0D9A-F5DEDF7EA7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3246" y="4179201"/>
              <a:ext cx="0" cy="5636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 Box 229">
              <a:extLst>
                <a:ext uri="{FF2B5EF4-FFF2-40B4-BE49-F238E27FC236}">
                  <a16:creationId xmlns:a16="http://schemas.microsoft.com/office/drawing/2014/main" id="{0D28884A-DAEB-F713-7BEC-01B79EB43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1278" y="2296447"/>
              <a:ext cx="1428751" cy="7309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Anatomy &amp;</a:t>
              </a: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Physiology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a typeface="Calibri" panose="020F0502020204030204" pitchFamily="34" charset="0"/>
                  <a:cs typeface="Times New Roman" panose="02020603050405020304" pitchFamily="18" charset="0"/>
                </a:rPr>
                <a:t>OR</a:t>
              </a:r>
              <a:endPara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Human Body Systems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30">
              <a:extLst>
                <a:ext uri="{FF2B5EF4-FFF2-40B4-BE49-F238E27FC236}">
                  <a16:creationId xmlns:a16="http://schemas.microsoft.com/office/drawing/2014/main" id="{F83D28BE-DA84-9ED0-CB26-F312E81BC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6902" y="631974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 1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327FF6E-57CA-EB62-EC50-AEE166D3608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04186" y="1782680"/>
              <a:ext cx="1286499" cy="9594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681C4F8-B980-0354-6BA9-9929ECFBF8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91470" y="1748039"/>
              <a:ext cx="1428750" cy="4828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3C61424-4E78-2951-BE67-87AB04056C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54504" y="3184459"/>
              <a:ext cx="0" cy="3742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49">
            <a:extLst>
              <a:ext uri="{FF2B5EF4-FFF2-40B4-BE49-F238E27FC236}">
                <a16:creationId xmlns:a16="http://schemas.microsoft.com/office/drawing/2014/main" id="{9597254B-DF1F-429B-5920-54A051980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7BA99670-6EDD-7D4B-F390-E9055C78433B}"/>
              </a:ext>
            </a:extLst>
          </p:cNvPr>
          <p:cNvSpPr/>
          <p:nvPr/>
        </p:nvSpPr>
        <p:spPr>
          <a:xfrm rot="16200000">
            <a:off x="4091039" y="-1816634"/>
            <a:ext cx="887920" cy="783778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4" name="Text Box 219">
            <a:extLst>
              <a:ext uri="{FF2B5EF4-FFF2-40B4-BE49-F238E27FC236}">
                <a16:creationId xmlns:a16="http://schemas.microsoft.com/office/drawing/2014/main" id="{8D4658E3-B8F5-41B2-1035-7D7F81C08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679" y="4178365"/>
            <a:ext cx="1736570" cy="553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Human Body Systems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PLTW Year 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219">
            <a:extLst>
              <a:ext uri="{FF2B5EF4-FFF2-40B4-BE49-F238E27FC236}">
                <a16:creationId xmlns:a16="http://schemas.microsoft.com/office/drawing/2014/main" id="{1A9A2873-13EE-B956-E60A-3A5D1BB0F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679" y="2769702"/>
            <a:ext cx="1736570" cy="553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Medical Interventions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PLTW Year 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CC726F2-CD8B-A488-E378-469AC974A051}"/>
              </a:ext>
            </a:extLst>
          </p:cNvPr>
          <p:cNvCxnSpPr>
            <a:cxnSpLocks/>
          </p:cNvCxnSpPr>
          <p:nvPr/>
        </p:nvCxnSpPr>
        <p:spPr>
          <a:xfrm flipV="1">
            <a:off x="9789964" y="3478190"/>
            <a:ext cx="0" cy="553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 Box 219">
            <a:extLst>
              <a:ext uri="{FF2B5EF4-FFF2-40B4-BE49-F238E27FC236}">
                <a16:creationId xmlns:a16="http://schemas.microsoft.com/office/drawing/2014/main" id="{425E405D-2BBE-35A1-BC09-A70A9170F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679" y="1479808"/>
            <a:ext cx="1736570" cy="6502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Medical Innovation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PLTW Year 4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Project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A65D1CA-50EA-5296-EB6C-E800268074E7}"/>
              </a:ext>
            </a:extLst>
          </p:cNvPr>
          <p:cNvCxnSpPr>
            <a:cxnSpLocks/>
          </p:cNvCxnSpPr>
          <p:nvPr/>
        </p:nvCxnSpPr>
        <p:spPr>
          <a:xfrm flipV="1">
            <a:off x="9789964" y="2242868"/>
            <a:ext cx="0" cy="414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DADCEED-4994-95DA-BD7E-C10F08EF96EC}"/>
              </a:ext>
            </a:extLst>
          </p:cNvPr>
          <p:cNvCxnSpPr>
            <a:cxnSpLocks/>
          </p:cNvCxnSpPr>
          <p:nvPr/>
        </p:nvCxnSpPr>
        <p:spPr>
          <a:xfrm flipV="1">
            <a:off x="6217518" y="4731893"/>
            <a:ext cx="0" cy="553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Arrow: Right 8">
            <a:extLst>
              <a:ext uri="{FF2B5EF4-FFF2-40B4-BE49-F238E27FC236}">
                <a16:creationId xmlns:a16="http://schemas.microsoft.com/office/drawing/2014/main" id="{F0D3871B-FAA9-89B4-689D-FAF911B10CD3}"/>
              </a:ext>
            </a:extLst>
          </p:cNvPr>
          <p:cNvSpPr/>
          <p:nvPr/>
        </p:nvSpPr>
        <p:spPr>
          <a:xfrm flipH="1">
            <a:off x="10675333" y="1576354"/>
            <a:ext cx="901408" cy="457199"/>
          </a:xfrm>
          <a:prstGeom prst="rightArrow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anose="02050806060905020404" pitchFamily="18" charset="0"/>
              </a:rPr>
              <a:t>12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BB4BC8A-ADF2-E116-FEC6-B1DC575FF6FC}"/>
              </a:ext>
            </a:extLst>
          </p:cNvPr>
          <p:cNvSpPr/>
          <p:nvPr/>
        </p:nvSpPr>
        <p:spPr>
          <a:xfrm flipH="1">
            <a:off x="10675333" y="2790255"/>
            <a:ext cx="901408" cy="457199"/>
          </a:xfrm>
          <a:prstGeom prst="rightArrow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anose="02050806060905020404" pitchFamily="18" charset="0"/>
              </a:rPr>
              <a:t>11-12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B2CDEFB4-FEC0-71F8-BFE1-8A224EA61EE1}"/>
              </a:ext>
            </a:extLst>
          </p:cNvPr>
          <p:cNvSpPr/>
          <p:nvPr/>
        </p:nvSpPr>
        <p:spPr>
          <a:xfrm flipH="1">
            <a:off x="10691830" y="4212161"/>
            <a:ext cx="901408" cy="457199"/>
          </a:xfrm>
          <a:prstGeom prst="rightArrow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anose="02050806060905020404" pitchFamily="18" charset="0"/>
              </a:rPr>
              <a:t>10-11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A88491A-E816-86F9-88E8-48C55EFBAB3D}"/>
              </a:ext>
            </a:extLst>
          </p:cNvPr>
          <p:cNvSpPr/>
          <p:nvPr/>
        </p:nvSpPr>
        <p:spPr>
          <a:xfrm flipH="1">
            <a:off x="10699129" y="5728852"/>
            <a:ext cx="901408" cy="457199"/>
          </a:xfrm>
          <a:prstGeom prst="rightArrow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anose="02050806060905020404" pitchFamily="18" charset="0"/>
              </a:rPr>
              <a:t>9-10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FB84E5-A00F-6032-8672-52D25BBDDB73}"/>
              </a:ext>
            </a:extLst>
          </p:cNvPr>
          <p:cNvSpPr/>
          <p:nvPr/>
        </p:nvSpPr>
        <p:spPr>
          <a:xfrm>
            <a:off x="10658248" y="932581"/>
            <a:ext cx="1056463" cy="542481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anose="02050806060905020404" pitchFamily="18" charset="0"/>
              </a:rPr>
              <a:t>Grade Level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28F048-3A44-17EF-BAE5-5F79BE606C0F}"/>
              </a:ext>
            </a:extLst>
          </p:cNvPr>
          <p:cNvCxnSpPr>
            <a:cxnSpLocks/>
          </p:cNvCxnSpPr>
          <p:nvPr/>
        </p:nvCxnSpPr>
        <p:spPr>
          <a:xfrm flipV="1">
            <a:off x="6295556" y="3046466"/>
            <a:ext cx="2489234" cy="473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24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F3C9-D2FB-B1C0-94CF-C22A612E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77"/>
            <a:ext cx="10515600" cy="928785"/>
          </a:xfrm>
        </p:spPr>
        <p:txBody>
          <a:bodyPr/>
          <a:lstStyle/>
          <a:p>
            <a:pPr algn="ctr"/>
            <a:r>
              <a:rPr lang="en-US" dirty="0">
                <a:latin typeface="Bernard MT Condensed" panose="02050806060905020404" pitchFamily="18" charset="0"/>
              </a:rPr>
              <a:t>LC Science Pathways Engineering Focus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31CF77-FFCF-0FF8-141F-1B6F8440FA32}"/>
              </a:ext>
            </a:extLst>
          </p:cNvPr>
          <p:cNvGrpSpPr/>
          <p:nvPr/>
        </p:nvGrpSpPr>
        <p:grpSpPr>
          <a:xfrm>
            <a:off x="680391" y="1414569"/>
            <a:ext cx="9994094" cy="4966668"/>
            <a:chOff x="135054" y="610476"/>
            <a:chExt cx="8222567" cy="5057941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55FF391F-5DFF-1B7C-1EFC-EF29D3F28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0130" y="4960620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5ABF73E-E12E-97A3-2FF0-56FF84094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3989" y="2897308"/>
              <a:ext cx="1654000" cy="9526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Further, Farther, 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14">
              <a:extLst>
                <a:ext uri="{FF2B5EF4-FFF2-40B4-BE49-F238E27FC236}">
                  <a16:creationId xmlns:a16="http://schemas.microsoft.com/office/drawing/2014/main" id="{63915F6C-97BA-6C8A-BB99-D2C569573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310" y="4713377"/>
              <a:ext cx="1428750" cy="955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Honors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Further</a:t>
              </a: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Farther</a:t>
              </a: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Deeper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Math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15">
              <a:extLst>
                <a:ext uri="{FF2B5EF4-FFF2-40B4-BE49-F238E27FC236}">
                  <a16:creationId xmlns:a16="http://schemas.microsoft.com/office/drawing/2014/main" id="{8E6EBB38-8BE8-6070-E342-7100BA9DB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054" y="2882431"/>
              <a:ext cx="1428750" cy="8801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Successful in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Algebra 1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19">
              <a:extLst>
                <a:ext uri="{FF2B5EF4-FFF2-40B4-BE49-F238E27FC236}">
                  <a16:creationId xmlns:a16="http://schemas.microsoft.com/office/drawing/2014/main" id="{1D2C981F-C661-901D-2CCB-CC8282DCD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8871" y="4868465"/>
              <a:ext cx="1428750" cy="7367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Intro to Engineering Design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PLTW Year 1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20">
              <a:extLst>
                <a:ext uri="{FF2B5EF4-FFF2-40B4-BE49-F238E27FC236}">
                  <a16:creationId xmlns:a16="http://schemas.microsoft.com/office/drawing/2014/main" id="{26891E37-28D1-5A92-59EB-CC38179D9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754" y="614238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 Environmental Science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21">
              <a:extLst>
                <a:ext uri="{FF2B5EF4-FFF2-40B4-BE49-F238E27FC236}">
                  <a16:creationId xmlns:a16="http://schemas.microsoft.com/office/drawing/2014/main" id="{099FC768-C615-28C5-6F0F-A251C7807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4186" y="619705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Biology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22">
              <a:extLst>
                <a:ext uri="{FF2B5EF4-FFF2-40B4-BE49-F238E27FC236}">
                  <a16:creationId xmlns:a16="http://schemas.microsoft.com/office/drawing/2014/main" id="{A69F7F91-2D80-BE6F-3A33-821AC3F84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470" y="610476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Chemistry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222A2F8-340B-7C69-92DA-C33F4DC2EB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40130" y="3857405"/>
              <a:ext cx="702725" cy="9584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E8DDD2A-34CA-74FC-0D9A-F5DEDF7EA7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75470" y="2835869"/>
              <a:ext cx="929039" cy="1952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 Box 230">
              <a:extLst>
                <a:ext uri="{FF2B5EF4-FFF2-40B4-BE49-F238E27FC236}">
                  <a16:creationId xmlns:a16="http://schemas.microsoft.com/office/drawing/2014/main" id="{F83D28BE-DA84-9ED0-CB26-F312E81BC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6902" y="631974"/>
              <a:ext cx="1428750" cy="55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</a:t>
              </a: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Bernard MT Condensed" panose="020508060609050204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Physics C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327FF6E-57CA-EB62-EC50-AEE166D3608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44666" y="1947162"/>
              <a:ext cx="346018" cy="7949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681C4F8-B980-0354-6BA9-9929ECFBF8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40095" y="1918145"/>
              <a:ext cx="1334235" cy="8694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3C61424-4E78-2951-BE67-87AB04056C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1786" y="3964414"/>
              <a:ext cx="764158" cy="8514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49">
            <a:extLst>
              <a:ext uri="{FF2B5EF4-FFF2-40B4-BE49-F238E27FC236}">
                <a16:creationId xmlns:a16="http://schemas.microsoft.com/office/drawing/2014/main" id="{9597254B-DF1F-429B-5920-54A051980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7BA99670-6EDD-7D4B-F390-E9055C78433B}"/>
              </a:ext>
            </a:extLst>
          </p:cNvPr>
          <p:cNvSpPr/>
          <p:nvPr/>
        </p:nvSpPr>
        <p:spPr>
          <a:xfrm rot="16200000">
            <a:off x="5243815" y="-2969407"/>
            <a:ext cx="887920" cy="1014333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4" name="Text Box 219">
            <a:extLst>
              <a:ext uri="{FF2B5EF4-FFF2-40B4-BE49-F238E27FC236}">
                <a16:creationId xmlns:a16="http://schemas.microsoft.com/office/drawing/2014/main" id="{8D4658E3-B8F5-41B2-1035-7D7F81C08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453" y="2748741"/>
            <a:ext cx="1736570" cy="7088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 of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Successful in Algebra 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219">
            <a:extLst>
              <a:ext uri="{FF2B5EF4-FFF2-40B4-BE49-F238E27FC236}">
                <a16:creationId xmlns:a16="http://schemas.microsoft.com/office/drawing/2014/main" id="{1A9A2873-13EE-B956-E60A-3A5D1BB0F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0440" y="2771617"/>
            <a:ext cx="1736570" cy="7088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Civil Engineering &amp; Architecture</a:t>
            </a:r>
            <a:endParaRPr lang="en-US" sz="1400" dirty="0"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CC726F2-CD8B-A488-E378-469AC974A051}"/>
              </a:ext>
            </a:extLst>
          </p:cNvPr>
          <p:cNvCxnSpPr>
            <a:cxnSpLocks/>
          </p:cNvCxnSpPr>
          <p:nvPr/>
        </p:nvCxnSpPr>
        <p:spPr>
          <a:xfrm flipV="1">
            <a:off x="9855200" y="3657600"/>
            <a:ext cx="904240" cy="1859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DADCEED-4994-95DA-BD7E-C10F08EF96EC}"/>
              </a:ext>
            </a:extLst>
          </p:cNvPr>
          <p:cNvCxnSpPr>
            <a:cxnSpLocks/>
          </p:cNvCxnSpPr>
          <p:nvPr/>
        </p:nvCxnSpPr>
        <p:spPr>
          <a:xfrm flipV="1">
            <a:off x="5435683" y="4699531"/>
            <a:ext cx="781836" cy="670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Box 219">
            <a:extLst>
              <a:ext uri="{FF2B5EF4-FFF2-40B4-BE49-F238E27FC236}">
                <a16:creationId xmlns:a16="http://schemas.microsoft.com/office/drawing/2014/main" id="{8B780D4B-B6FA-AD1E-6138-7D2754EAA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018" y="5408308"/>
            <a:ext cx="1736570" cy="9378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Honors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Physics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Based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Science Course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F92FA9F-68F7-E8FF-298F-2B515DF2C06F}"/>
              </a:ext>
            </a:extLst>
          </p:cNvPr>
          <p:cNvCxnSpPr>
            <a:cxnSpLocks/>
          </p:cNvCxnSpPr>
          <p:nvPr/>
        </p:nvCxnSpPr>
        <p:spPr>
          <a:xfrm flipH="1" flipV="1">
            <a:off x="6461185" y="4707984"/>
            <a:ext cx="871268" cy="661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0BF1C68-661B-E884-3728-D2B870D22867}"/>
              </a:ext>
            </a:extLst>
          </p:cNvPr>
          <p:cNvCxnSpPr>
            <a:cxnSpLocks/>
          </p:cNvCxnSpPr>
          <p:nvPr/>
        </p:nvCxnSpPr>
        <p:spPr>
          <a:xfrm>
            <a:off x="3683627" y="5957452"/>
            <a:ext cx="5691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 Box 223">
            <a:extLst>
              <a:ext uri="{FF2B5EF4-FFF2-40B4-BE49-F238E27FC236}">
                <a16:creationId xmlns:a16="http://schemas.microsoft.com/office/drawing/2014/main" id="{25A8ABED-F135-F719-16C6-742F8AD15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5319" y="3667471"/>
            <a:ext cx="1736570" cy="9354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Successful in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Algebra 1 &amp; Geometry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ACB1EBC-AC9A-4741-7586-C8123446E346}"/>
              </a:ext>
            </a:extLst>
          </p:cNvPr>
          <p:cNvCxnSpPr>
            <a:cxnSpLocks/>
          </p:cNvCxnSpPr>
          <p:nvPr/>
        </p:nvCxnSpPr>
        <p:spPr>
          <a:xfrm flipV="1">
            <a:off x="1687812" y="2546219"/>
            <a:ext cx="3747871" cy="1006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D3284D1-F021-1D11-9830-77E240853CC1}"/>
              </a:ext>
            </a:extLst>
          </p:cNvPr>
          <p:cNvCxnSpPr>
            <a:cxnSpLocks/>
          </p:cNvCxnSpPr>
          <p:nvPr/>
        </p:nvCxnSpPr>
        <p:spPr>
          <a:xfrm>
            <a:off x="6102856" y="5957452"/>
            <a:ext cx="473130" cy="32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8D21943-6FD8-06A8-B472-3275BF065A60}"/>
              </a:ext>
            </a:extLst>
          </p:cNvPr>
          <p:cNvCxnSpPr>
            <a:cxnSpLocks/>
          </p:cNvCxnSpPr>
          <p:nvPr/>
        </p:nvCxnSpPr>
        <p:spPr>
          <a:xfrm>
            <a:off x="2484046" y="4175124"/>
            <a:ext cx="473130" cy="32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0F7976B-D67A-531D-FBF9-5C01E11F6BC6}"/>
              </a:ext>
            </a:extLst>
          </p:cNvPr>
          <p:cNvCxnSpPr>
            <a:cxnSpLocks/>
          </p:cNvCxnSpPr>
          <p:nvPr/>
        </p:nvCxnSpPr>
        <p:spPr>
          <a:xfrm>
            <a:off x="9157287" y="3092206"/>
            <a:ext cx="648913" cy="109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0">
            <a:extLst>
              <a:ext uri="{FF2B5EF4-FFF2-40B4-BE49-F238E27FC236}">
                <a16:creationId xmlns:a16="http://schemas.microsoft.com/office/drawing/2014/main" id="{DB51717B-3A88-9B33-C274-BCB0A1CE0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3373" y="1414569"/>
            <a:ext cx="2111111" cy="5424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Computer Science Principles</a:t>
            </a:r>
          </a:p>
        </p:txBody>
      </p:sp>
    </p:spTree>
    <p:extLst>
      <p:ext uri="{BB962C8B-B14F-4D97-AF65-F5344CB8AC3E}">
        <p14:creationId xmlns:p14="http://schemas.microsoft.com/office/powerpoint/2010/main" val="343490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16E4419-A09E-43D3-A1B0-3190A2599B01}">
  <we:reference id="wa104051163" version="1.2.0.3" store="en-U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498</Words>
  <Application>Microsoft Office PowerPoint</Application>
  <PresentationFormat>Widescreen</PresentationFormat>
  <Paragraphs>271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Bernard MT Condensed</vt:lpstr>
      <vt:lpstr>Calibri</vt:lpstr>
      <vt:lpstr>Calibri Light</vt:lpstr>
      <vt:lpstr>Office Theme</vt:lpstr>
      <vt:lpstr>Lewis &amp; Clark High School</vt:lpstr>
      <vt:lpstr>LC Science Pathways</vt:lpstr>
      <vt:lpstr>Conceptually Focused Science Pathways</vt:lpstr>
      <vt:lpstr>College Ready Science Pathways</vt:lpstr>
      <vt:lpstr>STEM Majors Honors/AP Science Pathways</vt:lpstr>
      <vt:lpstr>LC Science Pathways Biomedical Focus</vt:lpstr>
      <vt:lpstr>LC Science Pathways Engineering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&amp; Clark High School</dc:title>
  <dc:creator>Kimberly Arnette</dc:creator>
  <cp:lastModifiedBy>Theresa Meyer</cp:lastModifiedBy>
  <cp:revision>4</cp:revision>
  <cp:lastPrinted>2023-02-02T17:14:32Z</cp:lastPrinted>
  <dcterms:created xsi:type="dcterms:W3CDTF">2022-11-01T20:55:03Z</dcterms:created>
  <dcterms:modified xsi:type="dcterms:W3CDTF">2023-02-02T19:51:40Z</dcterms:modified>
</cp:coreProperties>
</file>